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2"/>
  </p:sldMasterIdLst>
  <p:notesMasterIdLst>
    <p:notesMasterId r:id="rId16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6" r:id="rId12"/>
    <p:sldId id="265" r:id="rId13"/>
    <p:sldId id="258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27839" autoAdjust="0"/>
  </p:normalViewPr>
  <p:slideViewPr>
    <p:cSldViewPr showGuides="1">
      <p:cViewPr>
        <p:scale>
          <a:sx n="83" d="100"/>
          <a:sy n="83" d="100"/>
        </p:scale>
        <p:origin x="-99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975286-F07F-46B9-A714-254515D66CB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39637-53F4-4D96-BDB3-92746FBA1EB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2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652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53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93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54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6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5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812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5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092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63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9637-53F4-4D96-BDB3-92746FBA1EB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97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tx1">
                <a:lumMod val="50000"/>
                <a:lumOff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05EF-6168-407F-8025-E41839E12504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692C-4F2D-45F6-A9A8-8A3A8FE2780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gue.com/artes/berco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://www.notapositiva.com/trab_estudantes/trab_estudantes/historia/historia_trab/estilomanuelino.htm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691841924_7d5ac476bb_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828800" y="685800"/>
            <a:ext cx="5486400" cy="5486400"/>
          </a:xfrm>
          <a:prstGeom prst="ellipse">
            <a:avLst/>
          </a:prstGeom>
          <a:effectLst>
            <a:glow rad="228600">
              <a:schemeClr val="bg1">
                <a:alpha val="40000"/>
              </a:schemeClr>
            </a:glow>
            <a:innerShdw blurRad="101600" dist="101600" dir="8100000">
              <a:prstClr val="black">
                <a:alpha val="50000"/>
              </a:prstClr>
            </a:innerShdw>
          </a:effectLst>
        </p:spPr>
      </p:pic>
      <p:sp>
        <p:nvSpPr>
          <p:cNvPr id="8" name="Rectangle 7"/>
          <p:cNvSpPr/>
          <p:nvPr/>
        </p:nvSpPr>
        <p:spPr>
          <a:xfrm>
            <a:off x="0" y="2819400"/>
            <a:ext cx="9144000" cy="14097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2000"/>
                </a:schemeClr>
              </a:gs>
              <a:gs pos="100000">
                <a:schemeClr val="bg1">
                  <a:alpha val="57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2905780"/>
            <a:ext cx="44694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reflection blurRad="6350" stA="55000" endA="300" endPos="45500" dir="5400000" sy="-100000" algn="bl" rotWithShape="0"/>
                </a:effectLst>
                <a:latin typeface="Candara" pitchFamily="34" charset="0"/>
              </a:rPr>
              <a:t>Arquitetura Renascentista</a:t>
            </a:r>
            <a:endParaRPr lang="pt-BR" sz="3000" b="1" i="1" dirty="0">
              <a:latin typeface="Candara"/>
              <a:ea typeface="+mn-ea"/>
              <a:cs typeface="+mn-cs"/>
            </a:endParaRPr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8676456" cy="6172200"/>
          </a:xfrm>
        </p:spPr>
        <p:txBody>
          <a:bodyPr>
            <a:prstTxWarp prst="textFadeDown">
              <a:avLst>
                <a:gd name="adj" fmla="val 18523"/>
              </a:avLst>
            </a:prstTxWarp>
            <a:normAutofit/>
          </a:bodyPr>
          <a:lstStyle/>
          <a:p>
            <a:r>
              <a:rPr lang="pt-PT" b="1" dirty="0" smtClean="0">
                <a:solidFill>
                  <a:schemeClr val="accent3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Valorização do Homem (Humanismo) e Natureza</a:t>
            </a:r>
          </a:p>
          <a:p>
            <a:pPr algn="l"/>
            <a:endParaRPr lang="pt-PT" b="1" dirty="0" smtClean="0">
              <a:solidFill>
                <a:schemeClr val="accent3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pPr algn="l"/>
            <a:endParaRPr lang="pt-PT" b="1" dirty="0" smtClean="0">
              <a:solidFill>
                <a:schemeClr val="accent3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pPr algn="l"/>
            <a:endParaRPr lang="pt-PT" b="1" dirty="0" smtClean="0">
              <a:solidFill>
                <a:schemeClr val="accent3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pPr algn="l"/>
            <a:r>
              <a:rPr lang="pt-PT" b="1" dirty="0" smtClean="0">
                <a:solidFill>
                  <a:schemeClr val="accent3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Oposição ao divino e Sobrenatural</a:t>
            </a:r>
            <a:endParaRPr lang="pt-PT" dirty="0" smtClean="0">
              <a:solidFill>
                <a:schemeClr val="tx1"/>
              </a:solidFill>
            </a:endParaRPr>
          </a:p>
          <a:p>
            <a:pPr algn="l"/>
            <a:endParaRPr lang="pt-PT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771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mp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3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3469E-6 L -0.2 2.53469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5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o 23"/>
          <p:cNvGrpSpPr/>
          <p:nvPr/>
        </p:nvGrpSpPr>
        <p:grpSpPr>
          <a:xfrm>
            <a:off x="467544" y="1297791"/>
            <a:ext cx="7128792" cy="3139321"/>
            <a:chOff x="701452" y="263431"/>
            <a:chExt cx="8252782" cy="3139321"/>
          </a:xfrm>
        </p:grpSpPr>
        <p:sp>
          <p:nvSpPr>
            <p:cNvPr id="4" name="Rectângulo 3"/>
            <p:cNvSpPr/>
            <p:nvPr/>
          </p:nvSpPr>
          <p:spPr>
            <a:xfrm>
              <a:off x="4382234" y="263431"/>
              <a:ext cx="4572000" cy="31393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endParaRPr lang="pt-PT" dirty="0" smtClean="0"/>
            </a:p>
            <a:p>
              <a:r>
                <a:rPr lang="pt-PT" dirty="0" smtClean="0"/>
                <a:t>Cruz </a:t>
              </a:r>
              <a:r>
                <a:rPr lang="pt-PT" dirty="0"/>
                <a:t>de Cristo</a:t>
              </a:r>
            </a:p>
            <a:p>
              <a:r>
                <a:rPr lang="pt-PT" dirty="0"/>
                <a:t>Esfera armilar</a:t>
              </a:r>
            </a:p>
            <a:p>
              <a:r>
                <a:rPr lang="pt-PT" dirty="0"/>
                <a:t>Escudo (armas de D. Manuel)</a:t>
              </a:r>
            </a:p>
            <a:p>
              <a:r>
                <a:rPr lang="pt-PT" dirty="0"/>
                <a:t>Cabos (cordame)</a:t>
              </a:r>
            </a:p>
            <a:p>
              <a:r>
                <a:rPr lang="pt-PT" dirty="0"/>
                <a:t>Fragmentos de algas</a:t>
              </a:r>
            </a:p>
            <a:p>
              <a:r>
                <a:rPr lang="pt-PT" dirty="0"/>
                <a:t>Incrustações de coral</a:t>
              </a:r>
            </a:p>
            <a:p>
              <a:r>
                <a:rPr lang="pt-PT" dirty="0"/>
                <a:t>Correntes de âncoras</a:t>
              </a:r>
            </a:p>
            <a:p>
              <a:r>
                <a:rPr lang="pt-PT" dirty="0"/>
                <a:t>Cordas retorcidas</a:t>
              </a:r>
            </a:p>
            <a:p>
              <a:r>
                <a:rPr lang="pt-PT" dirty="0"/>
                <a:t>Busto </a:t>
              </a:r>
              <a:r>
                <a:rPr lang="pt-PT" dirty="0" smtClean="0"/>
                <a:t>(provavelmente </a:t>
              </a:r>
              <a:r>
                <a:rPr lang="pt-PT" dirty="0"/>
                <a:t>de Diogo</a:t>
              </a:r>
            </a:p>
            <a:p>
              <a:r>
                <a:rPr lang="pt-PT" dirty="0"/>
                <a:t>Arruda, autor da janela)</a:t>
              </a:r>
            </a:p>
          </p:txBody>
        </p:sp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452" y="515293"/>
              <a:ext cx="2126803" cy="2880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Conexão recta 6"/>
            <p:cNvCxnSpPr/>
            <p:nvPr/>
          </p:nvCxnSpPr>
          <p:spPr>
            <a:xfrm flipH="1">
              <a:off x="1907704" y="692696"/>
              <a:ext cx="2592288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xão recta 8"/>
            <p:cNvCxnSpPr/>
            <p:nvPr/>
          </p:nvCxnSpPr>
          <p:spPr>
            <a:xfrm flipH="1">
              <a:off x="2483768" y="1052736"/>
              <a:ext cx="2016224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xão recta 10"/>
            <p:cNvCxnSpPr/>
            <p:nvPr/>
          </p:nvCxnSpPr>
          <p:spPr>
            <a:xfrm flipH="1" flipV="1">
              <a:off x="1764853" y="1196752"/>
              <a:ext cx="2735139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xão recta 12"/>
            <p:cNvCxnSpPr/>
            <p:nvPr/>
          </p:nvCxnSpPr>
          <p:spPr>
            <a:xfrm flipH="1">
              <a:off x="2051720" y="1484784"/>
              <a:ext cx="2448272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xão recta 14"/>
            <p:cNvCxnSpPr/>
            <p:nvPr/>
          </p:nvCxnSpPr>
          <p:spPr>
            <a:xfrm flipH="1">
              <a:off x="2267744" y="1833091"/>
              <a:ext cx="22322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xão recta 16"/>
            <p:cNvCxnSpPr/>
            <p:nvPr/>
          </p:nvCxnSpPr>
          <p:spPr>
            <a:xfrm flipH="1">
              <a:off x="2267744" y="2132856"/>
              <a:ext cx="22322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xão recta 18"/>
            <p:cNvCxnSpPr/>
            <p:nvPr/>
          </p:nvCxnSpPr>
          <p:spPr>
            <a:xfrm flipH="1">
              <a:off x="2267744" y="2348880"/>
              <a:ext cx="22322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xão recta 20"/>
            <p:cNvCxnSpPr/>
            <p:nvPr/>
          </p:nvCxnSpPr>
          <p:spPr>
            <a:xfrm flipH="1">
              <a:off x="2195736" y="2636912"/>
              <a:ext cx="23042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xão recta 22"/>
            <p:cNvCxnSpPr/>
            <p:nvPr/>
          </p:nvCxnSpPr>
          <p:spPr>
            <a:xfrm flipH="1">
              <a:off x="1764853" y="2924944"/>
              <a:ext cx="2735139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Conexão recta 25"/>
          <p:cNvCxnSpPr/>
          <p:nvPr/>
        </p:nvCxnSpPr>
        <p:spPr>
          <a:xfrm>
            <a:off x="284518" y="5661248"/>
            <a:ext cx="8064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ângulo 1"/>
          <p:cNvSpPr/>
          <p:nvPr/>
        </p:nvSpPr>
        <p:spPr>
          <a:xfrm>
            <a:off x="5030604" y="925070"/>
            <a:ext cx="210134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b="1" dirty="0"/>
              <a:t>ESTILO MANUELINO</a:t>
            </a: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669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9132"/>
            <a:ext cx="3525069" cy="2166882"/>
          </a:xfrm>
          <a:prstGeom prst="rect">
            <a:avLst/>
          </a:prstGeom>
        </p:spPr>
      </p:pic>
      <p:sp>
        <p:nvSpPr>
          <p:cNvPr id="9" name="Rectângulo 8"/>
          <p:cNvSpPr/>
          <p:nvPr/>
        </p:nvSpPr>
        <p:spPr>
          <a:xfrm>
            <a:off x="1176140" y="2433662"/>
            <a:ext cx="7572324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pt-PT" b="1" dirty="0"/>
              <a:t>HERANÇA DA ANTIGUIDADE CLÁSSICA (CLASSICISMO):</a:t>
            </a:r>
          </a:p>
          <a:p>
            <a:r>
              <a:rPr lang="pt-PT" b="1" dirty="0"/>
              <a:t>• HARMONIA</a:t>
            </a:r>
          </a:p>
          <a:p>
            <a:r>
              <a:rPr lang="pt-PT" b="1" dirty="0"/>
              <a:t>• EQUILÍBRIO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4932040" y="849318"/>
            <a:ext cx="1627305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chemeClr val="tx1"/>
                </a:solidFill>
              </a:rPr>
              <a:t>Torre de Belém</a:t>
            </a:r>
            <a:endParaRPr lang="pt-PT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80447"/>
            <a:ext cx="5256584" cy="292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ixaDeTexto 11"/>
          <p:cNvSpPr txBox="1"/>
          <p:nvPr/>
        </p:nvSpPr>
        <p:spPr>
          <a:xfrm>
            <a:off x="1403648" y="4077072"/>
            <a:ext cx="1546510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chemeClr val="tx1"/>
                </a:solidFill>
              </a:rPr>
              <a:t>Mosteiro </a:t>
            </a:r>
          </a:p>
          <a:p>
            <a:r>
              <a:rPr lang="pt-PT" sz="2400" dirty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     dos</a:t>
            </a:r>
          </a:p>
          <a:p>
            <a:r>
              <a:rPr lang="pt-PT" sz="2400" dirty="0" smtClean="0">
                <a:solidFill>
                  <a:schemeClr val="tx1"/>
                </a:solidFill>
              </a:rPr>
              <a:t>Jerónimos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497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Webgrafia</a:t>
            </a:r>
            <a:endParaRPr lang="pt-PT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457200" y="1600201"/>
            <a:ext cx="8229600" cy="2476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sz="2000" dirty="0" smtClean="0">
                <a:hlinkClick r:id="rId3"/>
              </a:rPr>
              <a:t>http://www.pegue.com/artes/berco.htm</a:t>
            </a:r>
            <a:endParaRPr lang="pt-PT" sz="2000" dirty="0" smtClean="0"/>
          </a:p>
          <a:p>
            <a:endParaRPr lang="pt-PT" dirty="0"/>
          </a:p>
        </p:txBody>
      </p:sp>
      <p:pic>
        <p:nvPicPr>
          <p:cNvPr id="9" name="Imagem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59951"/>
            <a:ext cx="1666667" cy="81904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931379"/>
            <a:ext cx="4990477" cy="476191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692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1331640" y="2650996"/>
            <a:ext cx="6400800" cy="17526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Diogo Duarte</a:t>
            </a:r>
          </a:p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Luís Gomes</a:t>
            </a:r>
          </a:p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Jorge Plácido</a:t>
            </a:r>
          </a:p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Paulo Alves</a:t>
            </a:r>
          </a:p>
          <a:p>
            <a:r>
              <a:rPr lang="pt-PT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Hilário Rodrigues</a:t>
            </a:r>
            <a:endParaRPr lang="pt-P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b="1" dirty="0" smtClean="0"/>
              <a:t>Trabalho elaborado por: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321125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"/>
                            </p:stCondLst>
                            <p:childTnLst>
                              <p:par>
                                <p:cTn id="44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6453336"/>
            <a:ext cx="7056784" cy="288032"/>
          </a:xfrm>
        </p:spPr>
        <p:txBody>
          <a:bodyPr>
            <a:normAutofit fontScale="90000"/>
          </a:bodyPr>
          <a:lstStyle/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</a:t>
            </a:r>
            <a:r>
              <a:rPr lang="pt-PT" sz="14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grupo </a:t>
            </a:r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b="1" dirty="0" smtClean="0"/>
              <a:t>Tempo</a:t>
            </a:r>
            <a:endParaRPr lang="pt-PT" b="1" dirty="0"/>
          </a:p>
        </p:txBody>
      </p:sp>
      <p:sp>
        <p:nvSpPr>
          <p:cNvPr id="9" name="Marcador de Posição de Conteúdo 2"/>
          <p:cNvSpPr txBox="1">
            <a:spLocks/>
          </p:cNvSpPr>
          <p:nvPr/>
        </p:nvSpPr>
        <p:spPr>
          <a:xfrm>
            <a:off x="457200" y="1340768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O </a:t>
            </a:r>
            <a:r>
              <a:rPr lang="pt-PT" sz="3600" b="1" dirty="0" err="1" smtClean="0">
                <a:solidFill>
                  <a:schemeClr val="tx1"/>
                </a:solidFill>
              </a:rPr>
              <a:t>fiorentino</a:t>
            </a:r>
            <a:r>
              <a:rPr lang="pt-PT" sz="3600" b="1" dirty="0" smtClean="0">
                <a:solidFill>
                  <a:schemeClr val="tx1"/>
                </a:solidFill>
              </a:rPr>
              <a:t> </a:t>
            </a:r>
            <a:r>
              <a:rPr lang="pt-PT" sz="3600" b="1" dirty="0" err="1" smtClean="0">
                <a:solidFill>
                  <a:schemeClr val="tx1"/>
                </a:solidFill>
              </a:rPr>
              <a:t>Filippo</a:t>
            </a:r>
            <a:r>
              <a:rPr lang="pt-PT" sz="3600" b="1" dirty="0" smtClean="0">
                <a:solidFill>
                  <a:schemeClr val="tx1"/>
                </a:solidFill>
              </a:rPr>
              <a:t> </a:t>
            </a:r>
            <a:r>
              <a:rPr lang="pt-PT" sz="3600" b="1" dirty="0" err="1" smtClean="0">
                <a:solidFill>
                  <a:schemeClr val="tx1"/>
                </a:solidFill>
              </a:rPr>
              <a:t>Brunelleschi</a:t>
            </a:r>
            <a:r>
              <a:rPr lang="pt-PT" sz="3600" b="1" dirty="0" smtClean="0">
                <a:solidFill>
                  <a:schemeClr val="tx1"/>
                </a:solidFill>
              </a:rPr>
              <a:t> (1377-1446) foi quem apresentou a nova conceção renascentista na arquitetura. </a:t>
            </a:r>
            <a:endParaRPr lang="pt-PT" sz="3600" dirty="0">
              <a:solidFill>
                <a:schemeClr val="tx1"/>
              </a:solidFill>
            </a:endParaRPr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457200" y="3328392"/>
            <a:ext cx="8229600" cy="298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A arquitetura renascentista atingiu seu ponto culminante, na primeira metade do século XVI. </a:t>
            </a:r>
          </a:p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Tendo nascido em Florença, foi em Roma, que atingiu a sua plenitude.</a:t>
            </a:r>
            <a:endParaRPr lang="pt-PT" sz="3600" dirty="0" smtClean="0">
              <a:solidFill>
                <a:schemeClr val="tx1"/>
              </a:solidFill>
            </a:endParaRPr>
          </a:p>
          <a:p>
            <a:endParaRPr lang="pt-PT" dirty="0"/>
          </a:p>
        </p:txBody>
      </p:sp>
      <p:cxnSp>
        <p:nvCxnSpPr>
          <p:cNvPr id="4" name="Conexão recta 3"/>
          <p:cNvCxnSpPr/>
          <p:nvPr/>
        </p:nvCxnSpPr>
        <p:spPr>
          <a:xfrm>
            <a:off x="683568" y="3140968"/>
            <a:ext cx="7560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6374"/>
            <a:ext cx="1656184" cy="131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36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b="1" dirty="0" smtClean="0"/>
              <a:t>Espaço</a:t>
            </a:r>
            <a:endParaRPr lang="pt-PT" b="1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251520" y="1600200"/>
            <a:ext cx="8352928" cy="2836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O Renascimento iniciou-se na Itália, particularmente em Florença, e foi precedido por uma fase de transição, que, pelos fins do século XIII, já paulatinamente ia substituindo a arte gótica. </a:t>
            </a:r>
            <a:endParaRPr lang="pt-PT" sz="3600" dirty="0">
              <a:solidFill>
                <a:schemeClr val="tx1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882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374783" y="836712"/>
            <a:ext cx="844568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QUATTROCEN TO – SÉCULO XV - FLORENÇA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83" y="1556792"/>
            <a:ext cx="8445689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1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Fruto de um período de grande expansão económica e demográfica dos seculos XII e </a:t>
            </a:r>
            <a:r>
              <a:rPr lang="pt-PT" sz="3600" b="1" dirty="0" smtClean="0">
                <a:solidFill>
                  <a:schemeClr val="tx1"/>
                </a:solidFill>
              </a:rPr>
              <a:t>XIII.</a:t>
            </a:r>
            <a:endParaRPr lang="pt-PT" sz="3600" b="1" dirty="0" smtClean="0">
              <a:solidFill>
                <a:schemeClr val="tx1"/>
              </a:solidFill>
            </a:endParaRPr>
          </a:p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Foi, </a:t>
            </a:r>
            <a:r>
              <a:rPr lang="pt-PT" sz="3600" b="1" dirty="0" smtClean="0">
                <a:solidFill>
                  <a:schemeClr val="tx1"/>
                </a:solidFill>
              </a:rPr>
              <a:t>notoriamente, </a:t>
            </a:r>
            <a:r>
              <a:rPr lang="pt-PT" sz="3600" b="1" dirty="0" smtClean="0">
                <a:solidFill>
                  <a:schemeClr val="tx1"/>
                </a:solidFill>
              </a:rPr>
              <a:t>um </a:t>
            </a:r>
            <a:r>
              <a:rPr lang="pt-PT" sz="3600" b="1" dirty="0" smtClean="0">
                <a:solidFill>
                  <a:schemeClr val="tx1"/>
                </a:solidFill>
              </a:rPr>
              <a:t>fenómeno </a:t>
            </a:r>
            <a:r>
              <a:rPr lang="pt-PT" sz="3600" b="1" dirty="0" smtClean="0">
                <a:solidFill>
                  <a:schemeClr val="tx1"/>
                </a:solidFill>
              </a:rPr>
              <a:t>urbano. </a:t>
            </a:r>
            <a:r>
              <a:rPr lang="pt-PT" sz="3600" b="1" dirty="0" smtClean="0">
                <a:solidFill>
                  <a:schemeClr val="tx1"/>
                </a:solidFill>
              </a:rPr>
              <a:t>Presente nas cidades </a:t>
            </a:r>
            <a:r>
              <a:rPr lang="pt-PT" sz="3600" b="1" dirty="0" smtClean="0">
                <a:solidFill>
                  <a:schemeClr val="tx1"/>
                </a:solidFill>
              </a:rPr>
              <a:t>que cresceram no centro e no norte da Itália, como Florença, Ferrara, Milão e Veneza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761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b="1" dirty="0" smtClean="0"/>
              <a:t>Caracterização</a:t>
            </a:r>
            <a:endParaRPr lang="pt-PT" b="1" dirty="0"/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Os principais traços do renascimento </a:t>
            </a:r>
            <a:r>
              <a:rPr lang="pt-PT" sz="3600" b="1" dirty="0" smtClean="0">
                <a:solidFill>
                  <a:schemeClr val="tx1"/>
                </a:solidFill>
              </a:rPr>
              <a:t>foram:</a:t>
            </a:r>
          </a:p>
          <a:p>
            <a:pPr marL="571500" indent="-571500" algn="just">
              <a:buFont typeface="Wingdings" pitchFamily="2" charset="2"/>
              <a:buChar char="v"/>
            </a:pPr>
            <a:r>
              <a:rPr lang="pt-PT" sz="3600" b="1" dirty="0" smtClean="0">
                <a:solidFill>
                  <a:schemeClr val="tx1"/>
                </a:solidFill>
              </a:rPr>
              <a:t>A </a:t>
            </a:r>
            <a:r>
              <a:rPr lang="pt-PT" sz="3600" b="1" dirty="0" smtClean="0">
                <a:solidFill>
                  <a:schemeClr val="tx1"/>
                </a:solidFill>
              </a:rPr>
              <a:t>imitação das formas clássicas da antiguidade </a:t>
            </a:r>
            <a:r>
              <a:rPr lang="pt-PT" sz="3600" b="1" dirty="0" smtClean="0">
                <a:solidFill>
                  <a:schemeClr val="tx1"/>
                </a:solidFill>
              </a:rPr>
              <a:t>greco-romana;</a:t>
            </a:r>
          </a:p>
          <a:p>
            <a:pPr marL="571500" indent="-571500" algn="just">
              <a:buFont typeface="Wingdings" pitchFamily="2" charset="2"/>
              <a:buChar char="v"/>
            </a:pPr>
            <a:r>
              <a:rPr lang="pt-PT" sz="3600" b="1" dirty="0">
                <a:solidFill>
                  <a:schemeClr val="tx1"/>
                </a:solidFill>
              </a:rPr>
              <a:t>A</a:t>
            </a:r>
            <a:r>
              <a:rPr lang="pt-PT" sz="3600" b="1" dirty="0" smtClean="0">
                <a:solidFill>
                  <a:schemeClr val="tx1"/>
                </a:solidFill>
              </a:rPr>
              <a:t> </a:t>
            </a:r>
            <a:r>
              <a:rPr lang="pt-PT" sz="3600" b="1" dirty="0" smtClean="0">
                <a:solidFill>
                  <a:schemeClr val="tx1"/>
                </a:solidFill>
              </a:rPr>
              <a:t>preocupação com a vida </a:t>
            </a:r>
            <a:r>
              <a:rPr lang="pt-PT" sz="3600" b="1" dirty="0" smtClean="0">
                <a:solidFill>
                  <a:schemeClr val="tx1"/>
                </a:solidFill>
              </a:rPr>
              <a:t>profana;</a:t>
            </a:r>
          </a:p>
          <a:p>
            <a:pPr marL="571500" indent="-571500" algn="just">
              <a:buFont typeface="Wingdings" pitchFamily="2" charset="2"/>
              <a:buChar char="v"/>
            </a:pPr>
            <a:r>
              <a:rPr lang="pt-PT" sz="3600" b="1" dirty="0">
                <a:solidFill>
                  <a:schemeClr val="tx1"/>
                </a:solidFill>
              </a:rPr>
              <a:t>O</a:t>
            </a:r>
            <a:r>
              <a:rPr lang="pt-PT" sz="3600" b="1" dirty="0" smtClean="0">
                <a:solidFill>
                  <a:schemeClr val="tx1"/>
                </a:solidFill>
              </a:rPr>
              <a:t> humanismo;</a:t>
            </a:r>
          </a:p>
          <a:p>
            <a:pPr marL="571500" indent="-571500" algn="just">
              <a:buFont typeface="Wingdings" pitchFamily="2" charset="2"/>
              <a:buChar char="v"/>
            </a:pPr>
            <a:r>
              <a:rPr lang="pt-PT" sz="3600" b="1" dirty="0" smtClean="0">
                <a:solidFill>
                  <a:schemeClr val="tx1"/>
                </a:solidFill>
              </a:rPr>
              <a:t>O indivíduo, </a:t>
            </a:r>
            <a:r>
              <a:rPr lang="pt-PT" sz="3600" b="1" dirty="0" smtClean="0">
                <a:solidFill>
                  <a:schemeClr val="tx1"/>
                </a:solidFill>
              </a:rPr>
              <a:t>assim como a oposição ao divino e sobrenatural.</a:t>
            </a:r>
            <a:endParaRPr lang="pt-PT" sz="3600" dirty="0" smtClean="0">
              <a:solidFill>
                <a:schemeClr val="tx1"/>
              </a:solidFill>
            </a:endParaRPr>
          </a:p>
          <a:p>
            <a:endParaRPr lang="pt-PT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654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251520" y="836712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600" b="1" dirty="0" err="1"/>
              <a:t>Brunelleschi</a:t>
            </a:r>
            <a:r>
              <a:rPr lang="pt-PT" sz="3600" b="1" dirty="0"/>
              <a:t>  assimilara, durante longo tempo, as formas clássicas e </a:t>
            </a:r>
            <a:r>
              <a:rPr lang="pt-PT" sz="3600" b="1" dirty="0" smtClean="0"/>
              <a:t>góticas. </a:t>
            </a:r>
          </a:p>
          <a:p>
            <a:endParaRPr lang="pt-PT" sz="3600" b="1" dirty="0"/>
          </a:p>
          <a:p>
            <a:r>
              <a:rPr lang="pt-PT" sz="3600" b="1" dirty="0" smtClean="0"/>
              <a:t>A</a:t>
            </a:r>
            <a:r>
              <a:rPr lang="pt-PT" sz="3600" b="1" dirty="0" smtClean="0"/>
              <a:t>daptara-as </a:t>
            </a:r>
            <a:r>
              <a:rPr lang="pt-PT" sz="3600" b="1" dirty="0"/>
              <a:t>à sua época, edificando as igrejas do Espírito Santo, de São Lourenço e a cúpula da Catedral de Santa </a:t>
            </a:r>
            <a:r>
              <a:rPr lang="pt-PT" sz="3600" b="1" dirty="0" smtClean="0"/>
              <a:t>Maria </a:t>
            </a:r>
            <a:r>
              <a:rPr lang="pt-PT" sz="3600" b="1" dirty="0" err="1" smtClean="0"/>
              <a:t>del</a:t>
            </a:r>
            <a:r>
              <a:rPr lang="pt-PT" sz="3600" b="1" dirty="0" smtClean="0"/>
              <a:t> </a:t>
            </a:r>
            <a:r>
              <a:rPr lang="pt-PT" sz="3600" b="1" dirty="0" err="1"/>
              <a:t>Fiore</a:t>
            </a:r>
            <a:r>
              <a:rPr lang="pt-PT" sz="3600" b="1" dirty="0"/>
              <a:t>, em Florença</a:t>
            </a:r>
            <a:endParaRPr lang="pt-PT" sz="3600" dirty="0"/>
          </a:p>
        </p:txBody>
      </p:sp>
      <p:pic>
        <p:nvPicPr>
          <p:cNvPr id="5" name="Marcador de Posição de Conteú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009" y="4077072"/>
            <a:ext cx="3899415" cy="243027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390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547"/>
            <a:ext cx="9144000" cy="5843789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347864" y="107340"/>
            <a:ext cx="2983317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chemeClr val="tx1"/>
                </a:solidFill>
              </a:rPr>
              <a:t>Características arquitetónicas</a:t>
            </a:r>
            <a:endParaRPr lang="pt-PT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31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b="1" dirty="0" smtClean="0"/>
              <a:t>Testemunhos em Portugal</a:t>
            </a:r>
            <a:endParaRPr lang="pt-PT" b="1" dirty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323528" y="1340768"/>
            <a:ext cx="8496944" cy="504056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600" b="1" dirty="0" smtClean="0">
                <a:solidFill>
                  <a:schemeClr val="accent3">
                    <a:lumMod val="75000"/>
                  </a:schemeClr>
                </a:solidFill>
              </a:rPr>
              <a:t>SÉC</a:t>
            </a:r>
            <a:r>
              <a:rPr lang="pt-PT" sz="3600" b="1" dirty="0" smtClean="0">
                <a:solidFill>
                  <a:schemeClr val="accent3">
                    <a:lumMod val="75000"/>
                  </a:schemeClr>
                </a:solidFill>
              </a:rPr>
              <a:t>. XV e </a:t>
            </a:r>
            <a:r>
              <a:rPr lang="pt-PT" sz="3600" b="1" dirty="0" smtClean="0">
                <a:solidFill>
                  <a:schemeClr val="accent3">
                    <a:lumMod val="75000"/>
                  </a:schemeClr>
                </a:solidFill>
              </a:rPr>
              <a:t>XVI</a:t>
            </a:r>
          </a:p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A PERSISTÊNCIA DO </a:t>
            </a:r>
            <a:r>
              <a:rPr lang="pt-PT" sz="3600" b="1" dirty="0" smtClean="0">
                <a:solidFill>
                  <a:schemeClr val="tx1"/>
                </a:solidFill>
              </a:rPr>
              <a:t>GÓTICO:</a:t>
            </a:r>
          </a:p>
          <a:p>
            <a:r>
              <a:rPr lang="pt-PT" sz="3600" b="1" dirty="0" smtClean="0">
                <a:solidFill>
                  <a:schemeClr val="tx1"/>
                </a:solidFill>
              </a:rPr>
              <a:t>A </a:t>
            </a:r>
            <a:r>
              <a:rPr lang="pt-PT" sz="3600" b="1" dirty="0" smtClean="0">
                <a:solidFill>
                  <a:schemeClr val="tx1"/>
                </a:solidFill>
              </a:rPr>
              <a:t>ARTE </a:t>
            </a:r>
            <a:r>
              <a:rPr lang="pt-PT" sz="3600" b="1" dirty="0" smtClean="0">
                <a:solidFill>
                  <a:schemeClr val="tx1"/>
                </a:solidFill>
              </a:rPr>
              <a:t>MANUELINA.</a:t>
            </a:r>
          </a:p>
          <a:p>
            <a:endParaRPr lang="pt-PT" sz="3600" b="1" dirty="0" smtClean="0">
              <a:solidFill>
                <a:schemeClr val="tx1"/>
              </a:solidFill>
            </a:endParaRPr>
          </a:p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No reinado de D. Manuel I desenvolveu-se em Portugal um tipo de </a:t>
            </a:r>
            <a:r>
              <a:rPr lang="pt-PT" sz="3600" b="1" dirty="0" smtClean="0">
                <a:solidFill>
                  <a:schemeClr val="tx1"/>
                </a:solidFill>
              </a:rPr>
              <a:t>decoração arquitetónica </a:t>
            </a:r>
            <a:r>
              <a:rPr lang="pt-PT" sz="3600" b="1" dirty="0" smtClean="0">
                <a:solidFill>
                  <a:schemeClr val="tx1"/>
                </a:solidFill>
              </a:rPr>
              <a:t>que ficou </a:t>
            </a:r>
            <a:r>
              <a:rPr lang="pt-PT" sz="3600" b="1" dirty="0" smtClean="0">
                <a:solidFill>
                  <a:schemeClr val="tx1"/>
                </a:solidFill>
              </a:rPr>
              <a:t>conhecida </a:t>
            </a:r>
            <a:r>
              <a:rPr lang="pt-PT" sz="3600" b="1" dirty="0" smtClean="0">
                <a:solidFill>
                  <a:schemeClr val="tx1"/>
                </a:solidFill>
              </a:rPr>
              <a:t>por arte </a:t>
            </a:r>
            <a:r>
              <a:rPr lang="pt-PT" sz="3600" b="1" dirty="0" smtClean="0">
                <a:solidFill>
                  <a:schemeClr val="tx1"/>
                </a:solidFill>
              </a:rPr>
              <a:t>manuelina.</a:t>
            </a:r>
          </a:p>
          <a:p>
            <a:pPr algn="just"/>
            <a:endParaRPr lang="pt-PT" sz="3600" b="1" dirty="0" smtClean="0">
              <a:solidFill>
                <a:schemeClr val="tx1"/>
              </a:solidFill>
            </a:endParaRPr>
          </a:p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Trata-se </a:t>
            </a:r>
            <a:r>
              <a:rPr lang="pt-PT" sz="3600" b="1" dirty="0" smtClean="0">
                <a:solidFill>
                  <a:schemeClr val="tx1"/>
                </a:solidFill>
              </a:rPr>
              <a:t>de um </a:t>
            </a:r>
            <a:r>
              <a:rPr lang="pt-PT" sz="3600" b="1" dirty="0" smtClean="0">
                <a:solidFill>
                  <a:schemeClr val="tx1"/>
                </a:solidFill>
              </a:rPr>
              <a:t>estilo decorativo </a:t>
            </a:r>
            <a:r>
              <a:rPr lang="pt-PT" sz="3600" b="1" dirty="0" smtClean="0">
                <a:solidFill>
                  <a:schemeClr val="tx1"/>
                </a:solidFill>
              </a:rPr>
              <a:t>aplicado a edifícios de estrutura </a:t>
            </a:r>
            <a:r>
              <a:rPr lang="pt-PT" sz="3600" b="1" dirty="0" smtClean="0">
                <a:solidFill>
                  <a:schemeClr val="tx1"/>
                </a:solidFill>
              </a:rPr>
              <a:t>gótica.</a:t>
            </a:r>
          </a:p>
          <a:p>
            <a:pPr algn="just"/>
            <a:endParaRPr lang="pt-PT" sz="3600" b="1" dirty="0" smtClean="0">
              <a:solidFill>
                <a:schemeClr val="tx1"/>
              </a:solidFill>
            </a:endParaRPr>
          </a:p>
          <a:p>
            <a:pPr algn="just"/>
            <a:r>
              <a:rPr lang="pt-PT" sz="3600" b="1" dirty="0" smtClean="0">
                <a:solidFill>
                  <a:schemeClr val="tx1"/>
                </a:solidFill>
              </a:rPr>
              <a:t>Mas em que a decoração apresenta simbologia nacional, elementos vegetalistas e elementos </a:t>
            </a:r>
            <a:r>
              <a:rPr lang="pt-PT" sz="3600" b="1" dirty="0" err="1" smtClean="0">
                <a:solidFill>
                  <a:schemeClr val="tx1"/>
                </a:solidFill>
              </a:rPr>
              <a:t>maritimos</a:t>
            </a:r>
            <a:r>
              <a:rPr lang="pt-PT" sz="3600" b="1" dirty="0" smtClean="0">
                <a:solidFill>
                  <a:schemeClr val="tx1"/>
                </a:solidFill>
              </a:rPr>
              <a:t>.</a:t>
            </a:r>
            <a:endParaRPr lang="pt-PT" sz="3600" b="1" dirty="0">
              <a:solidFill>
                <a:schemeClr val="tx1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683568" y="6453336"/>
            <a:ext cx="705678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de grupo | Diogo Duarte | Luís Gomes | Jorge Plácido | Paulo Alves | Hilário Rodrigues |</a:t>
            </a:r>
            <a:endParaRPr lang="pt-PT" sz="1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18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31B72A-083D-4855-AB14-BBC979FC04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599</Words>
  <Application>Microsoft Office PowerPoint</Application>
  <PresentationFormat>Apresentação no Ecrã (4:3)</PresentationFormat>
  <Paragraphs>84</Paragraphs>
  <Slides>13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4" baseType="lpstr">
      <vt:lpstr>Tema1</vt:lpstr>
      <vt:lpstr>Apresentação do PowerPoint</vt:lpstr>
      <vt:lpstr>Trabalho de grupo | Diogo Duarte | Luís Gomes | Jorge Plácido | Paulo Alves | Hilário Rodrigues |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Plácido</dc:creator>
  <cp:lastModifiedBy>Plácido</cp:lastModifiedBy>
  <cp:revision>42</cp:revision>
  <dcterms:created xsi:type="dcterms:W3CDTF">2012-04-19T00:08:46Z</dcterms:created>
  <dcterms:modified xsi:type="dcterms:W3CDTF">2012-04-26T19:54:48Z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TC018814379991</vt:lpwstr>
  </property>
</Properties>
</file>